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  <p:sldMasterId id="2147483684" r:id="rId2"/>
  </p:sldMasterIdLst>
  <p:notesMasterIdLst>
    <p:notesMasterId r:id="rId20"/>
  </p:notesMasterIdLst>
  <p:sldIdLst>
    <p:sldId id="407" r:id="rId3"/>
    <p:sldId id="263" r:id="rId4"/>
    <p:sldId id="368" r:id="rId5"/>
    <p:sldId id="415" r:id="rId6"/>
    <p:sldId id="546" r:id="rId7"/>
    <p:sldId id="547" r:id="rId8"/>
    <p:sldId id="269" r:id="rId9"/>
    <p:sldId id="552" r:id="rId10"/>
    <p:sldId id="553" r:id="rId11"/>
    <p:sldId id="555" r:id="rId12"/>
    <p:sldId id="408" r:id="rId13"/>
    <p:sldId id="557" r:id="rId14"/>
    <p:sldId id="551" r:id="rId15"/>
    <p:sldId id="556" r:id="rId16"/>
    <p:sldId id="554" r:id="rId17"/>
    <p:sldId id="558" r:id="rId18"/>
    <p:sldId id="41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6314"/>
    <a:srgbClr val="454547"/>
    <a:srgbClr val="12683A"/>
    <a:srgbClr val="2AB572"/>
    <a:srgbClr val="0432FF"/>
    <a:srgbClr val="28AB60"/>
    <a:srgbClr val="77933C"/>
    <a:srgbClr val="F3CC3E"/>
    <a:srgbClr val="EAEAEA"/>
    <a:srgbClr val="FF8B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16"/>
    <p:restoredTop sz="77315" autoAdjust="0"/>
  </p:normalViewPr>
  <p:slideViewPr>
    <p:cSldViewPr snapToGrid="0" snapToObjects="1">
      <p:cViewPr varScale="1">
        <p:scale>
          <a:sx n="77" d="100"/>
          <a:sy n="77" d="100"/>
        </p:scale>
        <p:origin x="192" y="352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0F825-A3FF-DD4F-86FE-CD22D3017EA3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86081-B27C-004B-991C-003A1B67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4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86081-B27C-004B-991C-003A1B670F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2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IMDb page for True Grit: looks like normal web page</a:t>
            </a:r>
          </a:p>
          <a:p>
            <a:r>
              <a:rPr lang="en-GB" dirty="0" err="1"/>
              <a:t>Markup</a:t>
            </a:r>
            <a:r>
              <a:rPr lang="en-GB" dirty="0"/>
              <a:t> in the page makes it interpretable by machines</a:t>
            </a:r>
          </a:p>
          <a:p>
            <a:r>
              <a:rPr lang="en-GB" dirty="0"/>
              <a:t>Allows content consumers to develop smart apps</a:t>
            </a:r>
          </a:p>
          <a:p>
            <a:r>
              <a:rPr lang="en-GB" dirty="0"/>
              <a:t>T B-L believes this is the Semantic Web</a:t>
            </a:r>
          </a:p>
          <a:p>
            <a:r>
              <a:rPr lang="en-GB" dirty="0"/>
              <a:t>40% of web pages contain </a:t>
            </a:r>
            <a:r>
              <a:rPr lang="en-GB" dirty="0" err="1"/>
              <a:t>markup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8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Currently</a:t>
            </a:r>
            <a:r>
              <a:rPr lang="en-GB" baseline="0" dirty="0"/>
              <a:t> no rich search results</a:t>
            </a:r>
          </a:p>
          <a:p>
            <a:r>
              <a:rPr lang="en-GB" baseline="0" dirty="0"/>
              <a:t>Would like something more like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86081-B27C-004B-991C-003A1B670F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Thriving grassroots community</a:t>
            </a:r>
          </a:p>
          <a:p>
            <a:r>
              <a:rPr lang="en-GB" dirty="0"/>
              <a:t>Over 200 people</a:t>
            </a:r>
          </a:p>
          <a:p>
            <a:r>
              <a:rPr lang="en-GB" dirty="0"/>
              <a:t>18 Events</a:t>
            </a:r>
          </a:p>
          <a:p>
            <a:r>
              <a:rPr lang="en-GB" dirty="0"/>
              <a:t>15 Profiles</a:t>
            </a:r>
          </a:p>
          <a:p>
            <a:r>
              <a:rPr lang="en-GB" dirty="0"/>
              <a:t>30 Live deployments</a:t>
            </a:r>
          </a:p>
          <a:p>
            <a:r>
              <a:rPr lang="en-GB" dirty="0"/>
              <a:t>6 Million+ pages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4DADA-A641-F04B-8DE3-7D893515C21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30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Similar work in 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FAIRsharing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Identifiers.org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Biosamples</a:t>
            </a:r>
            <a:endParaRPr lang="en-GB"/>
          </a:p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4DADA-A641-F04B-8DE3-7D893515C21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91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300" dirty="0"/>
              <a:t>Define </a:t>
            </a:r>
            <a:r>
              <a:rPr lang="en-US" sz="3300" b="1" dirty="0"/>
              <a:t>use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b="1" dirty="0"/>
              <a:t>Metadata crosswalk</a:t>
            </a:r>
            <a:r>
              <a:rPr lang="en-US" sz="3300" dirty="0"/>
              <a:t> and </a:t>
            </a:r>
            <a:r>
              <a:rPr lang="en-US" sz="3300" b="1" dirty="0"/>
              <a:t>mapping to </a:t>
            </a:r>
            <a:r>
              <a:rPr lang="en-US" sz="3300" b="1" dirty="0" err="1"/>
              <a:t>schema.org</a:t>
            </a:r>
            <a:endParaRPr lang="en-US" sz="3300" b="1" dirty="0"/>
          </a:p>
          <a:p>
            <a:pPr marL="914400" lvl="1" indent="-514350"/>
            <a:r>
              <a:rPr lang="en-US" sz="2900" dirty="0"/>
              <a:t>Metadata providers</a:t>
            </a:r>
          </a:p>
          <a:p>
            <a:pPr marL="914400" lvl="1" indent="-514350"/>
            <a:r>
              <a:rPr lang="en-US" sz="2900" dirty="0"/>
              <a:t>Metadata registries</a:t>
            </a:r>
          </a:p>
          <a:p>
            <a:pPr marL="914400" lvl="1" indent="-514350"/>
            <a:r>
              <a:rPr lang="en-US" sz="2900" dirty="0"/>
              <a:t>Standards defining 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dirty="0" err="1"/>
              <a:t>Bioschemas</a:t>
            </a:r>
            <a:r>
              <a:rPr lang="en-US" sz="3300" dirty="0"/>
              <a:t> </a:t>
            </a:r>
            <a:r>
              <a:rPr lang="en-US" sz="3300" b="1" dirty="0"/>
              <a:t>specification</a:t>
            </a:r>
          </a:p>
          <a:p>
            <a:pPr lvl="1"/>
            <a:r>
              <a:rPr lang="en-US" dirty="0"/>
              <a:t>Define minimum properties based on “finding” use cases</a:t>
            </a:r>
          </a:p>
          <a:p>
            <a:pPr lvl="1"/>
            <a:r>
              <a:rPr lang="en-US" dirty="0"/>
              <a:t>Define cardinality and suggested controlled vocabularies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b="1" dirty="0"/>
              <a:t>Test</a:t>
            </a:r>
            <a:r>
              <a:rPr lang="en-US" sz="3300" dirty="0"/>
              <a:t> with existing entries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b="1" dirty="0"/>
              <a:t>Adoption</a:t>
            </a:r>
            <a:r>
              <a:rPr lang="en-US" sz="3300" dirty="0"/>
              <a:t> by data repositories and registries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300" b="1" dirty="0"/>
              <a:t>Applications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86081-B27C-004B-991C-003A1B670F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48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86081-B27C-004B-991C-003A1B670F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1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40084" y="6237294"/>
            <a:ext cx="3903133" cy="32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8980" tIns="24490" rIns="48980" bIns="24490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i="1" dirty="0" err="1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Bioschemas.org</a:t>
            </a:r>
            <a:endParaRPr lang="en-US" sz="1800" i="1" dirty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pic>
        <p:nvPicPr>
          <p:cNvPr id="7" name="Picture 4" descr="square_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8577"/>
            <a:ext cx="2639484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Screen Shot 2016-07-05 at 18.03.2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1424" y="3356993"/>
            <a:ext cx="10363200" cy="864096"/>
          </a:xfrm>
        </p:spPr>
        <p:txBody>
          <a:bodyPr>
            <a:normAutofit/>
          </a:bodyPr>
          <a:lstStyle>
            <a:lvl1pPr algn="r">
              <a:defRPr sz="375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03713" y="4293105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100" i="1"/>
            </a:lvl1pPr>
            <a:lvl2pPr marL="3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768076" y="5229201"/>
            <a:ext cx="4512733" cy="360040"/>
          </a:xfrm>
        </p:spPr>
        <p:txBody>
          <a:bodyPr/>
          <a:lstStyle>
            <a:lvl1pPr marL="0" indent="0" algn="r">
              <a:buFontTx/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903980" y="5661248"/>
            <a:ext cx="5376597" cy="360040"/>
          </a:xfrm>
        </p:spPr>
        <p:txBody>
          <a:bodyPr/>
          <a:lstStyle>
            <a:lvl1pPr marL="0" indent="0" algn="r">
              <a:buFontTx/>
              <a:buNone/>
              <a:defRPr sz="13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52BB-698C-8948-B927-219789D8A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405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52BB-698C-8948-B927-219789D8A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833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4760686"/>
            <a:ext cx="2427817" cy="185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061019" y="4316358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C01D59-75D8-294F-9F65-BAE057C8F35F}"/>
              </a:ext>
            </a:extLst>
          </p:cNvPr>
          <p:cNvSpPr txBox="1"/>
          <p:nvPr userDrawn="1"/>
        </p:nvSpPr>
        <p:spPr>
          <a:xfrm>
            <a:off x="4496047" y="5311210"/>
            <a:ext cx="732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1"/>
                </a:solidFill>
                <a:latin typeface="Corbel" panose="020B0503020204020204" pitchFamily="34" charset="0"/>
              </a:rPr>
              <a:t>ELIXIR All Hands 2018, 4-7 June 2018, Berlin, Germany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10F52-8903-3343-8443-28ADECEBD8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32400" y="6106564"/>
            <a:ext cx="639868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207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XCELE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-26988"/>
            <a:ext cx="1224068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32400" y="6106564"/>
            <a:ext cx="6398684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r>
              <a:rPr lang="en-US" sz="24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www.elixir-europe.org</a:t>
            </a:r>
            <a:endParaRPr lang="en-US" sz="24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5" name="Picture 5" descr="Excelerate_white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73" y="5374689"/>
            <a:ext cx="2425174" cy="89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1" y="5398563"/>
            <a:ext cx="1368383" cy="87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76727" y="6336051"/>
            <a:ext cx="50624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CF9926-8894-0747-BC49-0428B6A71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B5EDBD2-95D3-F54E-B3EC-52F919D76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1019" y="4316358"/>
            <a:ext cx="7755467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FD36A-718C-174E-B27A-922E92193EA6}"/>
              </a:ext>
            </a:extLst>
          </p:cNvPr>
          <p:cNvSpPr txBox="1"/>
          <p:nvPr userDrawn="1"/>
        </p:nvSpPr>
        <p:spPr>
          <a:xfrm>
            <a:off x="4496047" y="5311210"/>
            <a:ext cx="732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1"/>
                </a:solidFill>
                <a:latin typeface="Corbel" panose="020B0503020204020204" pitchFamily="34" charset="0"/>
              </a:rPr>
              <a:t>ELIXIR All Hands 2018, 4-7 June 2018, 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972518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00" y="6159500"/>
            <a:ext cx="660400" cy="50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05971" y="6265174"/>
            <a:ext cx="361526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@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ELIXIREurope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81" y="6159500"/>
            <a:ext cx="552451" cy="52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9494433" y="6265174"/>
            <a:ext cx="4116916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/company/elixir-</a:t>
            </a:r>
            <a:r>
              <a:rPr lang="en-US" sz="2000" i="1" dirty="0" err="1">
                <a:solidFill>
                  <a:srgbClr val="003F41"/>
                </a:solidFill>
                <a:latin typeface="Corbel" pitchFamily="34" charset="0"/>
                <a:ea typeface="Geneva" charset="-128"/>
                <a:cs typeface="+mn-cs"/>
              </a:rPr>
              <a:t>europe</a:t>
            </a:r>
            <a:endParaRPr lang="en-US" sz="2000" i="1" dirty="0">
              <a:solidFill>
                <a:srgbClr val="003F41"/>
              </a:solidFill>
              <a:latin typeface="Corbel" pitchFamily="34" charset="0"/>
              <a:ea typeface="Geneva" charset="-128"/>
              <a:cs typeface="+mn-cs"/>
            </a:endParaRPr>
          </a:p>
        </p:txBody>
      </p:sp>
      <p:pic>
        <p:nvPicPr>
          <p:cNvPr id="13" name="Picture 5" descr="Excelerate_whitebackground.png">
            <a:extLst>
              <a:ext uri="{FF2B5EF4-FFF2-40B4-BE49-F238E27FC236}">
                <a16:creationId xmlns:a16="http://schemas.microsoft.com/office/drawing/2014/main" id="{D4F01871-70CE-4141-BF81-1B3F91E35E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73" y="5374689"/>
            <a:ext cx="2425174" cy="89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5A5B660-1394-E140-8340-D0CDAC9E201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1" y="5398563"/>
            <a:ext cx="1368383" cy="87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CC1AE75F-667F-754D-9D68-9B9F96FEEE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6727" y="6336051"/>
            <a:ext cx="50624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70AB804-8B37-E547-958D-B02FF0B36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26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-26988"/>
            <a:ext cx="12240684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Excelerate_whitebackground.png">
            <a:extLst>
              <a:ext uri="{FF2B5EF4-FFF2-40B4-BE49-F238E27FC236}">
                <a16:creationId xmlns:a16="http://schemas.microsoft.com/office/drawing/2014/main" id="{D4F01871-70CE-4141-BF81-1B3F91E35E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73" y="5374689"/>
            <a:ext cx="2425174" cy="89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5A5B660-1394-E140-8340-D0CDAC9E20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1" y="5398563"/>
            <a:ext cx="1368383" cy="87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CC1AE75F-667F-754D-9D68-9B9F96FEEE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6727" y="6336051"/>
            <a:ext cx="50624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70AB804-8B37-E547-958D-B02FF0B36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286" y="3356993"/>
            <a:ext cx="103632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8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4" y="5742879"/>
            <a:ext cx="1320800" cy="9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332656"/>
            <a:ext cx="108712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87A71-8810-4D42-B8D5-11AE9EE1E7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13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200" y="1525589"/>
            <a:ext cx="108712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52BB-698C-8948-B927-219789D8A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380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1" y="5798634"/>
            <a:ext cx="2129367" cy="77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868" y="5786024"/>
            <a:ext cx="1335617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C52BB-698C-8948-B927-219789D8A4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396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6" b="13290"/>
          <a:stretch/>
        </p:blipFill>
        <p:spPr bwMode="auto">
          <a:xfrm>
            <a:off x="10063561" y="274640"/>
            <a:ext cx="1499243" cy="107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quare_logo2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52" y="296762"/>
            <a:ext cx="1120877" cy="112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3" r:id="rId13"/>
    <p:sldLayoutId id="2147483692" r:id="rId14"/>
  </p:sldLayoutIdLst>
  <p:hf hdr="0"/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9667" y="333375"/>
            <a:ext cx="10871200" cy="50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525589"/>
            <a:ext cx="10871200" cy="4351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DA9D72-8E43-714F-B138-8886C9949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9667" y="6200777"/>
            <a:ext cx="52961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accent1"/>
                </a:solidFill>
                <a:latin typeface="Corbel" panose="020B0503020204020204" pitchFamily="34" charset="0"/>
              </a:defRPr>
            </a:lvl1pPr>
          </a:lstStyle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94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tx1"/>
          </a:solidFill>
          <a:latin typeface="Corbel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6502" y="4166778"/>
            <a:ext cx="6400800" cy="2092271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454547"/>
                </a:solidFill>
              </a:rPr>
              <a:t>Alasdair J G Gray</a:t>
            </a:r>
            <a:r>
              <a:rPr lang="en-US" sz="3200" dirty="0">
                <a:solidFill>
                  <a:srgbClr val="454547"/>
                </a:solidFill>
              </a:rPr>
              <a:t>		</a:t>
            </a:r>
            <a:br>
              <a:rPr lang="en-US" sz="3200" dirty="0">
                <a:solidFill>
                  <a:srgbClr val="454547"/>
                </a:solidFill>
              </a:rPr>
            </a:br>
            <a:r>
              <a:rPr lang="en-US" sz="3200" i="1" dirty="0">
                <a:solidFill>
                  <a:srgbClr val="454547"/>
                </a:solidFill>
              </a:rPr>
              <a:t>Heriot-Watt University/ELIXIR-UK</a:t>
            </a:r>
          </a:p>
          <a:p>
            <a:pPr algn="l"/>
            <a:r>
              <a:rPr lang="en-US" sz="2800" b="1" dirty="0" err="1">
                <a:solidFill>
                  <a:srgbClr val="454547"/>
                </a:solidFill>
              </a:rPr>
              <a:t>Bioschemas</a:t>
            </a:r>
            <a:r>
              <a:rPr lang="en-US" sz="2800" b="1" dirty="0">
                <a:solidFill>
                  <a:srgbClr val="454547"/>
                </a:solidFill>
              </a:rPr>
              <a:t> Community</a:t>
            </a:r>
          </a:p>
          <a:p>
            <a:pPr algn="l"/>
            <a:r>
              <a:rPr lang="en-US" sz="2800" i="1" dirty="0">
                <a:solidFill>
                  <a:srgbClr val="454547"/>
                </a:solidFill>
              </a:rPr>
              <a:t>http://</a:t>
            </a:r>
            <a:r>
              <a:rPr lang="en-US" sz="2800" i="1" dirty="0" err="1">
                <a:solidFill>
                  <a:srgbClr val="454547"/>
                </a:solidFill>
              </a:rPr>
              <a:t>bioschemas.org</a:t>
            </a:r>
            <a:r>
              <a:rPr lang="en-US" sz="2800" i="1" dirty="0">
                <a:solidFill>
                  <a:srgbClr val="454547"/>
                </a:solidFill>
              </a:rPr>
              <a:t>/people/</a:t>
            </a:r>
          </a:p>
        </p:txBody>
      </p:sp>
      <p:pic>
        <p:nvPicPr>
          <p:cNvPr id="7" name="Picture 6" descr="06b60658-cca9-11e5-95f7-ff9b26090a4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503000" y="298282"/>
            <a:ext cx="2321475" cy="2375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6502" y="2396517"/>
            <a:ext cx="947406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Bioschemas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:</a:t>
            </a:r>
            <a:b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Enabling Findability &amp; Interoperability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041" y="4999756"/>
            <a:ext cx="2650111" cy="133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10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BEDD-2089-8C46-AC52-0128974D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2. Profile Creation/Refinement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22B00-A07D-F24F-B641-D8021C023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4945613" cy="498315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GB" sz="3500" b="1" dirty="0"/>
              <a:t>Tasks:</a:t>
            </a:r>
          </a:p>
          <a:p>
            <a:r>
              <a:rPr lang="en-GB" sz="2800" dirty="0"/>
              <a:t>Develop missing profiles/types</a:t>
            </a:r>
          </a:p>
          <a:p>
            <a:pPr lvl="1"/>
            <a:r>
              <a:rPr lang="en-GB" sz="2500" dirty="0"/>
              <a:t>Chemistry</a:t>
            </a:r>
          </a:p>
          <a:p>
            <a:pPr lvl="1"/>
            <a:r>
              <a:rPr lang="en-GB" sz="2500" dirty="0"/>
              <a:t>Metabolites</a:t>
            </a:r>
          </a:p>
          <a:p>
            <a:pPr lvl="1"/>
            <a:r>
              <a:rPr lang="en-GB" sz="2500" dirty="0"/>
              <a:t>…</a:t>
            </a:r>
          </a:p>
          <a:p>
            <a:r>
              <a:rPr lang="en-GB" sz="2800" dirty="0"/>
              <a:t>Refine profiles</a:t>
            </a:r>
          </a:p>
          <a:p>
            <a:pPr lvl="1"/>
            <a:r>
              <a:rPr lang="en-GB" sz="2500" dirty="0"/>
              <a:t>Complete embedded examples</a:t>
            </a:r>
          </a:p>
          <a:p>
            <a:pPr lvl="1"/>
            <a:r>
              <a:rPr lang="en-GB" sz="2500" dirty="0"/>
              <a:t>Provide example </a:t>
            </a:r>
            <a:r>
              <a:rPr lang="en-GB" sz="2500" dirty="0" err="1"/>
              <a:t>markup</a:t>
            </a:r>
            <a:endParaRPr lang="en-GB" sz="2500" dirty="0"/>
          </a:p>
          <a:p>
            <a:r>
              <a:rPr lang="en-GB" sz="2800" dirty="0"/>
              <a:t>Improve documentation</a:t>
            </a:r>
          </a:p>
          <a:p>
            <a:r>
              <a:rPr lang="en-GB" sz="2800" dirty="0"/>
              <a:t>Prepare </a:t>
            </a:r>
            <a:r>
              <a:rPr lang="en-GB" sz="2800" dirty="0" err="1"/>
              <a:t>schema.org</a:t>
            </a:r>
            <a:r>
              <a:rPr lang="en-GB" sz="2800" dirty="0"/>
              <a:t> submission</a:t>
            </a:r>
          </a:p>
          <a:p>
            <a:endParaRPr lang="en-GB" sz="2800" dirty="0"/>
          </a:p>
          <a:p>
            <a:pPr marL="0" indent="0">
              <a:buNone/>
            </a:pPr>
            <a:r>
              <a:rPr lang="en-GB" sz="2800" dirty="0">
                <a:solidFill>
                  <a:prstClr val="black"/>
                </a:solidFill>
              </a:rPr>
              <a:t>Task lead: Alasdair </a:t>
            </a:r>
            <a:r>
              <a:rPr lang="en-GB" sz="2800" dirty="0" err="1">
                <a:solidFill>
                  <a:prstClr val="black"/>
                </a:solidFill>
              </a:rPr>
              <a:t>Gray</a:t>
            </a:r>
            <a:r>
              <a:rPr lang="en-GB" sz="2800" dirty="0">
                <a:solidFill>
                  <a:prstClr val="black"/>
                </a:solidFill>
              </a:rPr>
              <a:t>/Phil Barker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B60153-ED4A-4744-8C19-773A3D8A8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88713" y="1244834"/>
            <a:ext cx="6989333" cy="436833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7CC5B-6387-FF41-933C-942499A0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FE1D8-854A-5C40-818D-EC5412AF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6664-9D9F-2642-944D-1F022172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9665F-84DD-A841-AF68-2BCFDBD39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94" y="4199120"/>
            <a:ext cx="1670547" cy="16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7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9120905" y="4496264"/>
            <a:ext cx="1974746" cy="187695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7846"/>
          <a:stretch/>
        </p:blipFill>
        <p:spPr>
          <a:xfrm>
            <a:off x="6371426" y="1849574"/>
            <a:ext cx="1854685" cy="18870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Shape 241"/>
          <p:cNvPicPr preferRelativeResize="0">
            <a:picLocks noChangeAspect="1"/>
          </p:cNvPicPr>
          <p:nvPr/>
        </p:nvPicPr>
        <p:blipFill rotWithShape="1">
          <a:blip r:embed="rId4"/>
          <a:srcRect r="37324"/>
          <a:stretch/>
        </p:blipFill>
        <p:spPr>
          <a:xfrm>
            <a:off x="3634703" y="1856482"/>
            <a:ext cx="1857846" cy="18526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762310" y="1301860"/>
            <a:ext cx="1679766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Mapping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2949" y="1301859"/>
            <a:ext cx="232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Profile</a:t>
            </a:r>
          </a:p>
        </p:txBody>
      </p:sp>
      <p:pic>
        <p:nvPicPr>
          <p:cNvPr id="11" name="Shape 225"/>
          <p:cNvPicPr preferRelativeResize="0">
            <a:picLocks noChangeAspect="1"/>
          </p:cNvPicPr>
          <p:nvPr/>
        </p:nvPicPr>
        <p:blipFill rotWithShape="1">
          <a:blip r:embed="rId5"/>
          <a:srcRect r="35145"/>
          <a:stretch/>
        </p:blipFill>
        <p:spPr>
          <a:xfrm>
            <a:off x="855180" y="1845192"/>
            <a:ext cx="1900028" cy="18526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27669" y="1301862"/>
            <a:ext cx="1805418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cases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87292" y="2633522"/>
            <a:ext cx="703483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597892" y="3023736"/>
            <a:ext cx="738978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27831" y="2633522"/>
            <a:ext cx="703483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60551" y="3022625"/>
            <a:ext cx="738977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86"/>
          <a:stretch/>
        </p:blipFill>
        <p:spPr>
          <a:xfrm>
            <a:off x="6354438" y="4493850"/>
            <a:ext cx="1974746" cy="187695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86"/>
          <a:stretch/>
        </p:blipFill>
        <p:spPr>
          <a:xfrm>
            <a:off x="9120905" y="1845192"/>
            <a:ext cx="1974746" cy="18769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5" name="Straight Arrow Connector 24"/>
          <p:cNvCxnSpPr/>
          <p:nvPr/>
        </p:nvCxnSpPr>
        <p:spPr>
          <a:xfrm rot="16200000">
            <a:off x="6795518" y="4142106"/>
            <a:ext cx="703483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H="1">
            <a:off x="7166874" y="4091637"/>
            <a:ext cx="738978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54438" y="4493850"/>
            <a:ext cx="1974746" cy="187695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Mockup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91939" y="1301858"/>
            <a:ext cx="2322274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Adoption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82949" y="6348906"/>
            <a:ext cx="2322274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Testing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8329185" y="2633522"/>
            <a:ext cx="703483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8357353" y="3023736"/>
            <a:ext cx="738978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11" y="4496263"/>
            <a:ext cx="1728126" cy="172812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rot="16200000" flipH="1">
            <a:off x="9715521" y="4091637"/>
            <a:ext cx="738978" cy="0"/>
          </a:xfrm>
          <a:prstGeom prst="straightConnector1">
            <a:avLst/>
          </a:prstGeom>
          <a:ln w="101600"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014547" y="6370806"/>
            <a:ext cx="2322274" cy="56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</a:t>
            </a: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Profile Creation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62119" y="3953763"/>
            <a:ext cx="3662331" cy="2746748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4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2E2F-F398-8C42-9C4C-00863919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3. Developing Support Tooling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D7709-9F26-1C4D-B4D8-606454507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8F7A5-7DE8-7B47-979D-E2ADF1E5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EDE41-4B26-1E47-B292-1EF5CD3A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13691-70AA-6048-95DC-FF93D3DB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3361-C3CE-BF4D-AD50-0D7B37D3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GoWeb</a:t>
            </a:r>
            <a:r>
              <a:rPr lang="en-GB" sz="3600" dirty="0"/>
              <a:t>: Profile Page Generation</a:t>
            </a:r>
            <a:br>
              <a:rPr lang="en-GB" sz="3600" dirty="0"/>
            </a:br>
            <a:r>
              <a:rPr lang="en-GB" sz="2100" dirty="0">
                <a:solidFill>
                  <a:prstClr val="black"/>
                </a:solidFill>
                <a:ea typeface="+mn-ea"/>
                <a:cs typeface="+mn-cs"/>
              </a:rPr>
              <a:t>https://</a:t>
            </a:r>
            <a:r>
              <a:rPr lang="en-GB" sz="2100" dirty="0" err="1">
                <a:solidFill>
                  <a:prstClr val="black"/>
                </a:solidFill>
                <a:ea typeface="+mn-ea"/>
                <a:cs typeface="+mn-cs"/>
              </a:rPr>
              <a:t>github.com</a:t>
            </a:r>
            <a:r>
              <a:rPr lang="en-GB" sz="2100" dirty="0">
                <a:solidFill>
                  <a:prstClr val="black"/>
                </a:solidFill>
                <a:ea typeface="+mn-ea"/>
                <a:cs typeface="+mn-cs"/>
              </a:rPr>
              <a:t>/</a:t>
            </a:r>
            <a:r>
              <a:rPr lang="en-GB" sz="2100" dirty="0" err="1">
                <a:solidFill>
                  <a:prstClr val="black"/>
                </a:solidFill>
                <a:ea typeface="+mn-ea"/>
                <a:cs typeface="+mn-cs"/>
              </a:rPr>
              <a:t>BioSchemas</a:t>
            </a:r>
            <a:r>
              <a:rPr lang="en-GB" sz="2100" dirty="0">
                <a:solidFill>
                  <a:prstClr val="black"/>
                </a:solidFill>
                <a:ea typeface="+mn-ea"/>
                <a:cs typeface="+mn-cs"/>
              </a:rPr>
              <a:t>/</a:t>
            </a:r>
            <a:r>
              <a:rPr lang="en-GB" sz="2100" dirty="0" err="1">
                <a:solidFill>
                  <a:prstClr val="black"/>
                </a:solidFill>
                <a:ea typeface="+mn-ea"/>
                <a:cs typeface="+mn-cs"/>
              </a:rPr>
              <a:t>bioschema-goweb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D391-1968-2441-B82F-E00DB02FA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GB" sz="3200" b="1" dirty="0"/>
              <a:t>Tasks:</a:t>
            </a:r>
          </a:p>
          <a:p>
            <a:r>
              <a:rPr lang="en-GB" sz="2800" dirty="0"/>
              <a:t>Remove output to </a:t>
            </a:r>
            <a:r>
              <a:rPr lang="en-GB" sz="2800" dirty="0" err="1"/>
              <a:t>stdout</a:t>
            </a:r>
            <a:endParaRPr lang="en-GB" sz="2800" dirty="0"/>
          </a:p>
          <a:p>
            <a:pPr lvl="1"/>
            <a:r>
              <a:rPr lang="en-GB" sz="2500" dirty="0"/>
              <a:t>Unless in verbose mode</a:t>
            </a:r>
          </a:p>
          <a:p>
            <a:r>
              <a:rPr lang="en-GB" sz="2800" dirty="0"/>
              <a:t>Generate JSON-Schema/</a:t>
            </a:r>
            <a:r>
              <a:rPr lang="en-GB" sz="2800" dirty="0" err="1"/>
              <a:t>ShEx</a:t>
            </a:r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r>
              <a:rPr lang="en-GB" sz="2800" dirty="0"/>
              <a:t>Task lead: Ricardo </a:t>
            </a:r>
            <a:r>
              <a:rPr lang="en-GB" sz="2800" dirty="0" err="1"/>
              <a:t>Arcila</a:t>
            </a:r>
            <a:endParaRPr lang="en-GB" sz="28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7EFC0E-BBE3-614B-A395-078B28E44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D56D6-9E15-9549-AE13-3F5B6ECF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8C55-82AE-434B-8A4F-A8CBBD2A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8BED8-608F-EC49-B32F-A539405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29BB1D6C-7912-6546-AB0E-42781F14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713" y="1527459"/>
            <a:ext cx="6989333" cy="436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18686-7628-154C-94FF-63A7D58A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632" y="3861026"/>
            <a:ext cx="2547768" cy="25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6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3361-C3CE-BF4D-AD50-0D7B37D3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Validata</a:t>
            </a:r>
            <a:r>
              <a:rPr lang="en-GB" sz="3600" dirty="0"/>
              <a:t>: </a:t>
            </a:r>
            <a:r>
              <a:rPr lang="en-GB" sz="3600" dirty="0" err="1"/>
              <a:t>Markup</a:t>
            </a:r>
            <a:r>
              <a:rPr lang="en-GB" sz="3600" dirty="0"/>
              <a:t> Validation</a:t>
            </a:r>
            <a:br>
              <a:rPr lang="en-GB" sz="3600" dirty="0"/>
            </a:br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/HW-</a:t>
            </a:r>
            <a:r>
              <a:rPr lang="en-GB" sz="2400" dirty="0" err="1"/>
              <a:t>SWeL</a:t>
            </a:r>
            <a:r>
              <a:rPr lang="en-GB" sz="2400" dirty="0"/>
              <a:t>/</a:t>
            </a:r>
            <a:r>
              <a:rPr lang="en-GB" sz="2400" dirty="0" err="1"/>
              <a:t>Validata</a:t>
            </a:r>
            <a:endParaRPr lang="en-GB" sz="3600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933348B-0FA5-E94E-B0E1-A23BCBC8DC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243056" y="1721048"/>
            <a:ext cx="6514527" cy="4331898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16C33B4-F5D3-1348-B257-B37C23609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600206"/>
            <a:ext cx="5606473" cy="4983156"/>
          </a:xfrm>
        </p:spPr>
        <p:txBody>
          <a:bodyPr>
            <a:normAutofit lnSpcReduction="10000"/>
          </a:bodyPr>
          <a:lstStyle/>
          <a:p>
            <a:pPr lvl="0"/>
            <a:r>
              <a:rPr lang="en-GB" sz="2800" dirty="0">
                <a:solidFill>
                  <a:prstClr val="black"/>
                </a:solidFill>
              </a:rPr>
              <a:t>Validate </a:t>
            </a:r>
            <a:r>
              <a:rPr lang="en-GB" sz="2800" dirty="0" err="1">
                <a:solidFill>
                  <a:prstClr val="black"/>
                </a:solidFill>
              </a:rPr>
              <a:t>markup</a:t>
            </a:r>
            <a:r>
              <a:rPr lang="en-GB" sz="2800" dirty="0">
                <a:solidFill>
                  <a:prstClr val="black"/>
                </a:solidFill>
              </a:rPr>
              <a:t> against profiles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Based on Shape Expressions (</a:t>
            </a:r>
            <a:r>
              <a:rPr lang="en-GB" sz="2800" dirty="0" err="1">
                <a:solidFill>
                  <a:prstClr val="black"/>
                </a:solidFill>
              </a:rPr>
              <a:t>ShEx</a:t>
            </a:r>
            <a:r>
              <a:rPr lang="en-GB" sz="2800" dirty="0">
                <a:solidFill>
                  <a:prstClr val="black"/>
                </a:solidFill>
              </a:rPr>
              <a:t>)</a:t>
            </a:r>
          </a:p>
          <a:p>
            <a:pPr lvl="0"/>
            <a:endParaRPr lang="en-GB" sz="28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Tasks: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Debug JSON-LD support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Develop </a:t>
            </a:r>
            <a:r>
              <a:rPr lang="en-GB" sz="2800" dirty="0" err="1">
                <a:solidFill>
                  <a:prstClr val="black"/>
                </a:solidFill>
              </a:rPr>
              <a:t>ShEx</a:t>
            </a:r>
            <a:r>
              <a:rPr lang="en-GB" sz="2800" dirty="0">
                <a:solidFill>
                  <a:prstClr val="black"/>
                </a:solidFill>
              </a:rPr>
              <a:t> schemas for profiles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Improve UI</a:t>
            </a:r>
          </a:p>
          <a:p>
            <a:pPr lvl="0"/>
            <a:r>
              <a:rPr lang="en-GB" sz="2800" dirty="0">
                <a:solidFill>
                  <a:prstClr val="black"/>
                </a:solidFill>
              </a:rPr>
              <a:t>Support </a:t>
            </a:r>
            <a:r>
              <a:rPr lang="en-GB" sz="2800" dirty="0" err="1">
                <a:solidFill>
                  <a:prstClr val="black"/>
                </a:solidFill>
              </a:rPr>
              <a:t>ShEx</a:t>
            </a:r>
            <a:r>
              <a:rPr lang="en-GB" sz="2800" dirty="0">
                <a:solidFill>
                  <a:prstClr val="black"/>
                </a:solidFill>
              </a:rPr>
              <a:t> authoring</a:t>
            </a:r>
          </a:p>
          <a:p>
            <a:pPr lvl="0"/>
            <a:endParaRPr lang="en-GB" sz="28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GB" sz="2800" dirty="0">
                <a:solidFill>
                  <a:prstClr val="black"/>
                </a:solidFill>
              </a:rPr>
              <a:t>Task lead: Alasdair </a:t>
            </a:r>
            <a:r>
              <a:rPr lang="en-GB" sz="2800" dirty="0" err="1">
                <a:solidFill>
                  <a:prstClr val="black"/>
                </a:solidFill>
              </a:rPr>
              <a:t>Gray</a:t>
            </a:r>
            <a:endParaRPr lang="en-GB" sz="2800" dirty="0">
              <a:solidFill>
                <a:prstClr val="black"/>
              </a:solidFill>
            </a:endParaRPr>
          </a:p>
          <a:p>
            <a:pPr lvl="0"/>
            <a:endParaRPr lang="en-GB" sz="2800" dirty="0">
              <a:solidFill>
                <a:prstClr val="black"/>
              </a:solidFill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D56D6-9E15-9549-AE13-3F5B6ECF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8C55-82AE-434B-8A4F-A8CBBD2A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8BED8-608F-EC49-B32F-A539405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6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3361-C3CE-BF4D-AD50-0D7B37D3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Buzzbang</a:t>
            </a:r>
            <a:r>
              <a:rPr lang="en-GB" sz="4000" dirty="0"/>
              <a:t>: Enhancing Search</a:t>
            </a:r>
            <a:br>
              <a:rPr lang="en-GB" sz="4000" dirty="0"/>
            </a:br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</a:t>
            </a:r>
            <a:r>
              <a:rPr lang="en-GB" sz="2400" dirty="0" err="1"/>
              <a:t>buzzbangorg</a:t>
            </a:r>
            <a:r>
              <a:rPr lang="en-GB" sz="2400" dirty="0"/>
              <a:t>/</a:t>
            </a:r>
            <a:r>
              <a:rPr lang="en-GB" sz="2400" dirty="0" err="1"/>
              <a:t>buzzbang</a:t>
            </a:r>
            <a:r>
              <a:rPr lang="en-GB" sz="2400" dirty="0"/>
              <a:t>-doc/wiki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D391-1968-2441-B82F-E00DB02FA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GB" sz="2800" dirty="0" err="1"/>
              <a:t>Markup</a:t>
            </a:r>
            <a:r>
              <a:rPr lang="en-GB" sz="2800" dirty="0"/>
              <a:t> crawler</a:t>
            </a:r>
          </a:p>
          <a:p>
            <a:r>
              <a:rPr lang="en-GB" sz="2800" dirty="0"/>
              <a:t>Search interface</a:t>
            </a:r>
          </a:p>
          <a:p>
            <a:endParaRPr lang="en-GB" sz="3600" dirty="0"/>
          </a:p>
          <a:p>
            <a:pPr marL="0" indent="0">
              <a:buNone/>
            </a:pPr>
            <a:r>
              <a:rPr lang="en-GB" sz="3200" b="1" dirty="0"/>
              <a:t>Tasks:</a:t>
            </a:r>
            <a:endParaRPr lang="en-GB" sz="3600" b="1" dirty="0"/>
          </a:p>
          <a:p>
            <a:r>
              <a:rPr lang="en-GB" sz="2800" dirty="0"/>
              <a:t>Enhance crawler</a:t>
            </a:r>
          </a:p>
          <a:p>
            <a:r>
              <a:rPr lang="en-GB" sz="2800" dirty="0"/>
              <a:t>Improve search UI</a:t>
            </a:r>
          </a:p>
          <a:p>
            <a:endParaRPr lang="en-GB" sz="2800" dirty="0"/>
          </a:p>
          <a:p>
            <a:pPr marL="0" indent="0">
              <a:buNone/>
            </a:pPr>
            <a:r>
              <a:rPr lang="en-GB" sz="2800" dirty="0">
                <a:solidFill>
                  <a:prstClr val="black"/>
                </a:solidFill>
              </a:rPr>
              <a:t>Task lead: Alasdair </a:t>
            </a:r>
            <a:r>
              <a:rPr lang="en-GB" sz="2800" dirty="0" err="1">
                <a:solidFill>
                  <a:prstClr val="black"/>
                </a:solidFill>
              </a:rPr>
              <a:t>Gray</a:t>
            </a:r>
            <a:endParaRPr lang="en-GB" sz="2800" dirty="0">
              <a:solidFill>
                <a:prstClr val="black"/>
              </a:solidFill>
            </a:endParaRPr>
          </a:p>
        </p:txBody>
      </p:sp>
      <p:pic>
        <p:nvPicPr>
          <p:cNvPr id="14" name="Content Placeholder 13" descr="A screenshot of buzzbang search interface&#10;&#10;Search term: protein interaction">
            <a:extLst>
              <a:ext uri="{FF2B5EF4-FFF2-40B4-BE49-F238E27FC236}">
                <a16:creationId xmlns:a16="http://schemas.microsoft.com/office/drawing/2014/main" id="{5299A3E7-5A3C-F146-9623-A78393F647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60580"/>
            <a:ext cx="5384800" cy="34052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D56D6-9E15-9549-AE13-3F5B6ECF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8C55-82AE-434B-8A4F-A8CBBD2A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8BED8-608F-EC49-B32F-A539405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ADEC9-55E8-8440-B0C8-FF1A518F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80" y="1711145"/>
            <a:ext cx="2993119" cy="1717855"/>
          </a:xfrm>
          <a:prstGeom prst="rect">
            <a:avLst/>
          </a:prstGeom>
        </p:spPr>
      </p:pic>
      <p:pic>
        <p:nvPicPr>
          <p:cNvPr id="15" name="Content Placeholder 13" descr="Screenshot of search result for protein interaction">
            <a:extLst>
              <a:ext uri="{FF2B5EF4-FFF2-40B4-BE49-F238E27FC236}">
                <a16:creationId xmlns:a16="http://schemas.microsoft.com/office/drawing/2014/main" id="{EC6A1808-8D6C-4C41-A005-73A54FE6EC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1" y="2160580"/>
            <a:ext cx="5384798" cy="34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5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C53333-9544-B542-BD62-35FE74FC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3A8090-B3B0-B34C-BBB6-C4D808A1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800" dirty="0"/>
              <a:t>Open to new ideas</a:t>
            </a:r>
          </a:p>
          <a:p>
            <a:pPr marL="0" indent="0" algn="ctr">
              <a:buNone/>
            </a:pPr>
            <a:r>
              <a:rPr lang="en-GB" sz="4800" dirty="0"/>
              <a:t>and</a:t>
            </a:r>
          </a:p>
          <a:p>
            <a:pPr marL="0" indent="0" algn="ctr">
              <a:buNone/>
            </a:pPr>
            <a:r>
              <a:rPr lang="en-GB" sz="4800" dirty="0"/>
              <a:t>collaborations with other hacks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FA2E6-BD26-5D45-B4EC-C6DB572F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9A55-4BA1-B54A-8020-192A60BE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F4408-B889-4841-AEF4-A23B215E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52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833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Acknowledgements</a:t>
            </a:r>
            <a:br>
              <a:rPr lang="en-GB" sz="4000" dirty="0"/>
            </a:br>
            <a:r>
              <a:rPr lang="en-GB" sz="3100" dirty="0"/>
              <a:t>http://</a:t>
            </a:r>
            <a:r>
              <a:rPr lang="en-GB" sz="3100" dirty="0" err="1"/>
              <a:t>bioschemas.org</a:t>
            </a:r>
            <a:r>
              <a:rPr lang="en-GB" sz="3100" dirty="0"/>
              <a:t>/people/</a:t>
            </a:r>
            <a:endParaRPr lang="en-GB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5738F6-0B75-5047-822A-257B75E71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490" t="22565" r="9440" b="8805"/>
          <a:stretch/>
        </p:blipFill>
        <p:spPr>
          <a:xfrm>
            <a:off x="1102519" y="1282678"/>
            <a:ext cx="9986963" cy="5600675"/>
          </a:xfrm>
        </p:spPr>
      </p:pic>
    </p:spTree>
    <p:extLst>
      <p:ext uri="{BB962C8B-B14F-4D97-AF65-F5344CB8AC3E}">
        <p14:creationId xmlns:p14="http://schemas.microsoft.com/office/powerpoint/2010/main" val="30541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20FD-F3C2-BA40-B137-7BD5C760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Schema.org</a:t>
            </a:r>
            <a:r>
              <a:rPr lang="en-GB" dirty="0"/>
              <a:t>: Semantic </a:t>
            </a:r>
            <a:r>
              <a:rPr lang="en-GB" dirty="0" err="1"/>
              <a:t>markup</a:t>
            </a:r>
            <a:r>
              <a:rPr lang="en-GB" dirty="0"/>
              <a:t> for web pages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9ECDE-4576-514D-BEF7-61AA0F042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66E75A-CC3E-4448-913B-FEBD3EA3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1306453"/>
            <a:ext cx="4519362" cy="51273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7741F8-F246-2546-953D-D0EE31864D9E}"/>
              </a:ext>
            </a:extLst>
          </p:cNvPr>
          <p:cNvGrpSpPr/>
          <p:nvPr/>
        </p:nvGrpSpPr>
        <p:grpSpPr>
          <a:xfrm>
            <a:off x="1667349" y="2884197"/>
            <a:ext cx="5084957" cy="2579496"/>
            <a:chOff x="579863" y="2096429"/>
            <a:chExt cx="5084957" cy="2579496"/>
          </a:xfrm>
        </p:grpSpPr>
        <p:sp>
          <p:nvSpPr>
            <p:cNvPr id="12" name="Document 11">
              <a:extLst>
                <a:ext uri="{FF2B5EF4-FFF2-40B4-BE49-F238E27FC236}">
                  <a16:creationId xmlns:a16="http://schemas.microsoft.com/office/drawing/2014/main" id="{72BE6783-2CF5-6A40-A189-0B70CCA3579E}"/>
                </a:ext>
              </a:extLst>
            </p:cNvPr>
            <p:cNvSpPr/>
            <p:nvPr/>
          </p:nvSpPr>
          <p:spPr bwMode="auto">
            <a:xfrm>
              <a:off x="579863" y="2096429"/>
              <a:ext cx="5084957" cy="2579496"/>
            </a:xfrm>
            <a:prstGeom prst="flowChartDocumen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54AEFC-4155-9B4F-BFD3-61F2C5243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177" y="2127426"/>
              <a:ext cx="4947760" cy="1995123"/>
            </a:xfrm>
            <a:prstGeom prst="rect">
              <a:avLst/>
            </a:prstGeom>
          </p:spPr>
        </p:pic>
      </p:grpSp>
      <p:sp>
        <p:nvSpPr>
          <p:cNvPr id="15" name="Donut 14">
            <a:extLst>
              <a:ext uri="{FF2B5EF4-FFF2-40B4-BE49-F238E27FC236}">
                <a16:creationId xmlns:a16="http://schemas.microsoft.com/office/drawing/2014/main" id="{993B11F7-2B92-A94F-A844-6161A66C989B}"/>
              </a:ext>
            </a:extLst>
          </p:cNvPr>
          <p:cNvSpPr/>
          <p:nvPr/>
        </p:nvSpPr>
        <p:spPr bwMode="auto">
          <a:xfrm>
            <a:off x="694329" y="5773659"/>
            <a:ext cx="1946041" cy="371959"/>
          </a:xfrm>
          <a:prstGeom prst="donut">
            <a:avLst>
              <a:gd name="adj" fmla="val 12990"/>
            </a:avLst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B6F17D-5BAF-9E44-BB7B-488B9488F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984" r="15035"/>
          <a:stretch/>
        </p:blipFill>
        <p:spPr>
          <a:xfrm rot="5400000">
            <a:off x="6498384" y="870865"/>
            <a:ext cx="5059110" cy="593028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304B07-6C11-3941-A820-F5FE92F246AC}"/>
              </a:ext>
            </a:extLst>
          </p:cNvPr>
          <p:cNvSpPr txBox="1"/>
          <p:nvPr/>
        </p:nvSpPr>
        <p:spPr>
          <a:xfrm>
            <a:off x="7234980" y="1306453"/>
            <a:ext cx="3585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Picture: Carole Goble, Turing Lecture 2018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75299-4EEB-0D44-BBB0-46BD0B2D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B7B0A-5353-854F-8370-1B7ABA02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1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err="1"/>
              <a:t>Bioschemas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 err="1"/>
              <a:t>Schema.org</a:t>
            </a:r>
            <a:r>
              <a:rPr lang="en-GB" sz="3200" dirty="0"/>
              <a:t> for life sciences</a:t>
            </a:r>
          </a:p>
          <a:p>
            <a:pPr lvl="1"/>
            <a:r>
              <a:rPr lang="en-GB" sz="2800" dirty="0"/>
              <a:t>Introduce life sciences types</a:t>
            </a:r>
          </a:p>
          <a:p>
            <a:r>
              <a:rPr lang="en-GB" sz="3200" dirty="0"/>
              <a:t>Use case driven</a:t>
            </a:r>
          </a:p>
          <a:p>
            <a:pPr lvl="1"/>
            <a:r>
              <a:rPr lang="en-GB" sz="2800" dirty="0"/>
              <a:t>Finding data</a:t>
            </a:r>
          </a:p>
          <a:p>
            <a:pPr lvl="1"/>
            <a:r>
              <a:rPr lang="en-GB" sz="2800" dirty="0"/>
              <a:t>Presenting search results</a:t>
            </a:r>
          </a:p>
          <a:p>
            <a:pPr lvl="1"/>
            <a:r>
              <a:rPr lang="en-GB" sz="2800" dirty="0"/>
              <a:t>Metadata exchange</a:t>
            </a:r>
          </a:p>
          <a:p>
            <a:r>
              <a:rPr lang="en-GB" sz="3200" dirty="0"/>
              <a:t>Minimum properties – 6</a:t>
            </a:r>
          </a:p>
          <a:p>
            <a:r>
              <a:rPr lang="en-GB" sz="3200" dirty="0"/>
              <a:t>Link to domain ontologies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Profile over </a:t>
            </a:r>
            <a:r>
              <a:rPr lang="en-US" sz="2400" b="1" dirty="0" err="1">
                <a:solidFill>
                  <a:srgbClr val="953735"/>
                </a:solidFill>
              </a:rPr>
              <a:t>schema.org</a:t>
            </a:r>
            <a:endParaRPr lang="en-US" sz="2400" dirty="0">
              <a:solidFill>
                <a:srgbClr val="7F7F7F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400" dirty="0">
                <a:solidFill>
                  <a:srgbClr val="7F7F7F"/>
                </a:solidFill>
              </a:rPr>
              <a:t>Layer of constrains + documentation + extensions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7842142" y="2718270"/>
            <a:ext cx="3740258" cy="3882641"/>
            <a:chOff x="4655700" y="3197479"/>
            <a:chExt cx="3118950" cy="3237681"/>
          </a:xfrm>
        </p:grpSpPr>
        <p:sp>
          <p:nvSpPr>
            <p:cNvPr id="7" name="Rectangle 6"/>
            <p:cNvSpPr/>
            <p:nvPr/>
          </p:nvSpPr>
          <p:spPr>
            <a:xfrm>
              <a:off x="4655700" y="3197479"/>
              <a:ext cx="3118950" cy="32376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Specification</a:t>
              </a:r>
            </a:p>
          </p:txBody>
        </p:sp>
        <p:pic>
          <p:nvPicPr>
            <p:cNvPr id="8" name="Picture 7" descr="schema-org-arial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8" t="26900" r="10821" b="33070"/>
            <a:stretch/>
          </p:blipFill>
          <p:spPr>
            <a:xfrm>
              <a:off x="6495752" y="3350792"/>
              <a:ext cx="1192539" cy="329431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4720887" y="3627931"/>
              <a:ext cx="2970451" cy="1941614"/>
            </a:xfrm>
            <a:prstGeom prst="rect">
              <a:avLst/>
            </a:prstGeom>
            <a:solidFill>
              <a:srgbClr val="85000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bg1"/>
                  </a:solidFill>
                </a:rPr>
                <a:t>Data model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93153" y="3999066"/>
              <a:ext cx="2832998" cy="294889"/>
            </a:xfrm>
            <a:prstGeom prst="rect">
              <a:avLst/>
            </a:prstGeom>
            <a:solidFill>
              <a:srgbClr val="77933C"/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Minimum information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82829" y="4387046"/>
              <a:ext cx="2843322" cy="2948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Controlled vocabularies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82829" y="4785803"/>
              <a:ext cx="2843322" cy="29488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Cardinality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20887" y="5642012"/>
              <a:ext cx="2970451" cy="3062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Documentation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1755" y="6039137"/>
              <a:ext cx="2970451" cy="3062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Examples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82829" y="5183202"/>
              <a:ext cx="2843322" cy="2948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New (properties | types)</a:t>
              </a: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9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0" y="-18288"/>
            <a:ext cx="1160976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06" y="1577686"/>
            <a:ext cx="3172374" cy="37026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319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C79FDA2-4F82-5543-B353-15BB1BDAE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3"/>
          <a:stretch/>
        </p:blipFill>
        <p:spPr>
          <a:xfrm>
            <a:off x="0" y="3166772"/>
            <a:ext cx="4067868" cy="1769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29096-0061-6149-BBEA-849B5FA210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897"/>
          <a:stretch/>
        </p:blipFill>
        <p:spPr>
          <a:xfrm>
            <a:off x="-10980" y="4902200"/>
            <a:ext cx="4078848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ACFD6-CC0E-AD40-B2E2-7E55A5EE4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563" y="1583386"/>
            <a:ext cx="2262889" cy="1697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5AEE0-C78B-D944-9FA4-ED34DC4C8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846" y="1570143"/>
            <a:ext cx="2234043" cy="1675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E4BBB-B979-C248-89F4-CB25B94A47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68" t="28515" r="3749" b="19304"/>
          <a:stretch/>
        </p:blipFill>
        <p:spPr>
          <a:xfrm>
            <a:off x="3958015" y="3166772"/>
            <a:ext cx="8222683" cy="36658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8CF924-2A4D-4949-B2EC-7CAA54CF78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074"/>
          <a:stretch/>
        </p:blipFill>
        <p:spPr>
          <a:xfrm>
            <a:off x="0" y="0"/>
            <a:ext cx="3958016" cy="1689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0B0580-9A7A-7C41-92BB-7C8D30ADA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9000" y="-29938"/>
            <a:ext cx="2192200" cy="1644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4EBC9D9-9244-4D44-A5C6-77318849018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8625"/>
          <a:stretch/>
        </p:blipFill>
        <p:spPr>
          <a:xfrm>
            <a:off x="0" y="1639062"/>
            <a:ext cx="3958016" cy="15250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F0E22C-115C-8C40-A58A-30065B2F69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8016" y="0"/>
            <a:ext cx="2181883" cy="16364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9C55FC-A78F-E742-9D8B-CFD6F73944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756" b="22175"/>
          <a:stretch/>
        </p:blipFill>
        <p:spPr>
          <a:xfrm>
            <a:off x="8318335" y="-2651"/>
            <a:ext cx="3862363" cy="316677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E779CF-F833-6844-8DCF-649012540C82}"/>
              </a:ext>
            </a:extLst>
          </p:cNvPr>
          <p:cNvGrpSpPr/>
          <p:nvPr/>
        </p:nvGrpSpPr>
        <p:grpSpPr>
          <a:xfrm>
            <a:off x="7893560" y="3805080"/>
            <a:ext cx="2831067" cy="2831067"/>
            <a:chOff x="2183062" y="757197"/>
            <a:chExt cx="2095761" cy="20957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49B905-71A3-BD42-BA37-666EC161ADA4}"/>
                </a:ext>
              </a:extLst>
            </p:cNvPr>
            <p:cNvSpPr/>
            <p:nvPr/>
          </p:nvSpPr>
          <p:spPr bwMode="auto">
            <a:xfrm>
              <a:off x="2183062" y="757197"/>
              <a:ext cx="2095761" cy="2095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200+</a:t>
              </a:r>
              <a:endPara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479807-4FF6-CA44-8F4D-2191960D02A7}"/>
                </a:ext>
              </a:extLst>
            </p:cNvPr>
            <p:cNvSpPr txBox="1"/>
            <p:nvPr/>
          </p:nvSpPr>
          <p:spPr>
            <a:xfrm>
              <a:off x="2630967" y="1879804"/>
              <a:ext cx="1199950" cy="478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People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72EB9A-D098-8347-82B9-AAD45125DC99}"/>
              </a:ext>
            </a:extLst>
          </p:cNvPr>
          <p:cNvGrpSpPr/>
          <p:nvPr/>
        </p:nvGrpSpPr>
        <p:grpSpPr>
          <a:xfrm>
            <a:off x="1027764" y="4408975"/>
            <a:ext cx="1908177" cy="1908177"/>
            <a:chOff x="2573149" y="883400"/>
            <a:chExt cx="2095761" cy="20957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91DC1D2-413A-8441-90AA-FB9FA8074762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35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13A471-AF9F-3C41-BE5D-591CD67C380B}"/>
                </a:ext>
              </a:extLst>
            </p:cNvPr>
            <p:cNvSpPr txBox="1"/>
            <p:nvPr/>
          </p:nvSpPr>
          <p:spPr>
            <a:xfrm>
              <a:off x="3024382" y="1994101"/>
              <a:ext cx="1196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PMs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(funding)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32FFE2-9355-F546-AD4A-05E1550A8C45}"/>
              </a:ext>
            </a:extLst>
          </p:cNvPr>
          <p:cNvGrpSpPr>
            <a:grpSpLocks noChangeAspect="1"/>
          </p:cNvGrpSpPr>
          <p:nvPr/>
        </p:nvGrpSpPr>
        <p:grpSpPr>
          <a:xfrm>
            <a:off x="9506588" y="1061694"/>
            <a:ext cx="2515225" cy="2515225"/>
            <a:chOff x="2573149" y="883400"/>
            <a:chExt cx="2095761" cy="209576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29102D-AA70-E446-B3BD-E7DA79AE055B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A1E635-6A59-D24D-A51D-7B08EBEE69D7}"/>
                </a:ext>
              </a:extLst>
            </p:cNvPr>
            <p:cNvSpPr txBox="1"/>
            <p:nvPr/>
          </p:nvSpPr>
          <p:spPr>
            <a:xfrm>
              <a:off x="3200359" y="2155226"/>
              <a:ext cx="838267" cy="384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Types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3003A8-7135-E24E-9AA4-751E72642421}"/>
              </a:ext>
            </a:extLst>
          </p:cNvPr>
          <p:cNvGrpSpPr/>
          <p:nvPr/>
        </p:nvGrpSpPr>
        <p:grpSpPr>
          <a:xfrm>
            <a:off x="3391161" y="833648"/>
            <a:ext cx="2095761" cy="2095761"/>
            <a:chOff x="2573149" y="883400"/>
            <a:chExt cx="2095761" cy="209576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FBBD6A-731D-6B40-8A97-66E849912FE8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18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6C6068-F947-1D4B-9106-AF4E72FE2B34}"/>
                </a:ext>
              </a:extLst>
            </p:cNvPr>
            <p:cNvSpPr txBox="1"/>
            <p:nvPr/>
          </p:nvSpPr>
          <p:spPr>
            <a:xfrm>
              <a:off x="2967859" y="1994101"/>
              <a:ext cx="13092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Working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groups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D8AF13-C85D-5B42-8722-93A7D05405D5}"/>
              </a:ext>
            </a:extLst>
          </p:cNvPr>
          <p:cNvGrpSpPr/>
          <p:nvPr/>
        </p:nvGrpSpPr>
        <p:grpSpPr>
          <a:xfrm>
            <a:off x="173797" y="953725"/>
            <a:ext cx="2834181" cy="2834181"/>
            <a:chOff x="133678" y="939350"/>
            <a:chExt cx="2095761" cy="209576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FA3134-39EC-1C4D-A45D-A1ABCC74E152}"/>
                </a:ext>
              </a:extLst>
            </p:cNvPr>
            <p:cNvSpPr/>
            <p:nvPr/>
          </p:nvSpPr>
          <p:spPr bwMode="auto">
            <a:xfrm>
              <a:off x="133678" y="939350"/>
              <a:ext cx="2095761" cy="209576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15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C571CB-6679-6049-A282-C5C75182E284}"/>
                </a:ext>
              </a:extLst>
            </p:cNvPr>
            <p:cNvSpPr txBox="1"/>
            <p:nvPr/>
          </p:nvSpPr>
          <p:spPr>
            <a:xfrm>
              <a:off x="590378" y="2221552"/>
              <a:ext cx="1147661" cy="432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Profiles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18D634-19DD-DC4D-8EFD-6784AD970F31}"/>
              </a:ext>
            </a:extLst>
          </p:cNvPr>
          <p:cNvGrpSpPr/>
          <p:nvPr/>
        </p:nvGrpSpPr>
        <p:grpSpPr>
          <a:xfrm>
            <a:off x="5967794" y="70740"/>
            <a:ext cx="3262750" cy="3262750"/>
            <a:chOff x="2573149" y="883400"/>
            <a:chExt cx="2095761" cy="209576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B4D3EC1-8BAF-554D-8612-43DE416035B8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500" b="1" dirty="0">
                  <a:solidFill>
                    <a:prstClr val="white"/>
                  </a:solidFill>
                  <a:latin typeface="Arial" pitchFamily="-112" charset="0"/>
                  <a:ea typeface="Geneva" pitchFamily="-112" charset="0"/>
                  <a:cs typeface="Geneva" pitchFamily="-112" charset="0"/>
                </a:rPr>
                <a:t>44</a:t>
              </a:r>
              <a:endPara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D6144F-64B8-E642-ABDD-4559DC2AB6A3}"/>
                </a:ext>
              </a:extLst>
            </p:cNvPr>
            <p:cNvSpPr txBox="1"/>
            <p:nvPr/>
          </p:nvSpPr>
          <p:spPr>
            <a:xfrm>
              <a:off x="3052444" y="1994101"/>
              <a:ext cx="1140036" cy="771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deploys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6EEBAC-CF7A-9F49-B426-6EF212CDCC5C}"/>
              </a:ext>
            </a:extLst>
          </p:cNvPr>
          <p:cNvGrpSpPr/>
          <p:nvPr/>
        </p:nvGrpSpPr>
        <p:grpSpPr>
          <a:xfrm>
            <a:off x="3533397" y="3401485"/>
            <a:ext cx="3262750" cy="3262750"/>
            <a:chOff x="2573149" y="883400"/>
            <a:chExt cx="2095761" cy="209576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50B348D-9331-8447-A4E3-A82605DDF2EC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6M+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06FEFA-FC9F-E24A-8FC6-39D4A8BBCC87}"/>
                </a:ext>
              </a:extLst>
            </p:cNvPr>
            <p:cNvSpPr txBox="1"/>
            <p:nvPr/>
          </p:nvSpPr>
          <p:spPr>
            <a:xfrm>
              <a:off x="3143055" y="1994101"/>
              <a:ext cx="958816" cy="415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Pages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2FD942E-EB38-F14E-9433-EA507E8B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B26314"/>
                </a:solidFill>
              </a:rPr>
              <a:t>Bioschemas</a:t>
            </a:r>
            <a:r>
              <a:rPr lang="en-GB" b="1" dirty="0">
                <a:solidFill>
                  <a:srgbClr val="B26314"/>
                </a:solidFill>
              </a:rPr>
              <a:t> Community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FBB0DE-EE00-0E49-A1A8-A89C8C350F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681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A4A6-2883-334A-982B-B23D2EA2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300" dirty="0" err="1"/>
              <a:t>Bioschemas</a:t>
            </a:r>
            <a:r>
              <a:rPr lang="en-GB" sz="5300" dirty="0"/>
              <a:t> Deployments</a:t>
            </a:r>
            <a:br>
              <a:rPr lang="en-GB" sz="5300" dirty="0"/>
            </a:br>
            <a:r>
              <a:rPr lang="en-GB" sz="4000" dirty="0"/>
              <a:t>http://</a:t>
            </a:r>
            <a:r>
              <a:rPr lang="en-GB" sz="4000" dirty="0" err="1"/>
              <a:t>bioschemas.org</a:t>
            </a:r>
            <a:r>
              <a:rPr lang="en-GB" sz="4000" dirty="0"/>
              <a:t>/</a:t>
            </a:r>
            <a:r>
              <a:rPr lang="en-GB" sz="4000" dirty="0" err="1"/>
              <a:t>liveDeploys</a:t>
            </a:r>
            <a:r>
              <a:rPr lang="en-GB" sz="4000" dirty="0"/>
              <a:t>/</a:t>
            </a:r>
            <a:endParaRPr lang="en-GB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087A8-56C2-4046-A821-BE307BC7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CC6E-6813-FA4C-B516-CDCFFA0A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D50F4-6DAD-3349-A468-4C9560CC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631D2-0A25-0744-9706-DA9F5F1A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88" y="1542714"/>
            <a:ext cx="8732412" cy="52737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84D8D62-AAE7-E940-BB38-4F3FE77045E2}"/>
              </a:ext>
            </a:extLst>
          </p:cNvPr>
          <p:cNvGrpSpPr/>
          <p:nvPr/>
        </p:nvGrpSpPr>
        <p:grpSpPr>
          <a:xfrm>
            <a:off x="191650" y="624247"/>
            <a:ext cx="3262750" cy="3262750"/>
            <a:chOff x="2573149" y="883400"/>
            <a:chExt cx="2095761" cy="20957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277C16-BA71-BD4D-BC9A-719E73DB544B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500" b="1" dirty="0">
                  <a:solidFill>
                    <a:prstClr val="white"/>
                  </a:solidFill>
                  <a:latin typeface="Arial" pitchFamily="-112" charset="0"/>
                  <a:ea typeface="Geneva" pitchFamily="-112" charset="0"/>
                  <a:cs typeface="Geneva" pitchFamily="-112" charset="0"/>
                </a:rPr>
                <a:t>44</a:t>
              </a:r>
              <a:endPara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F719C4-13AC-0C41-B42C-B5C51C51C161}"/>
                </a:ext>
              </a:extLst>
            </p:cNvPr>
            <p:cNvSpPr txBox="1"/>
            <p:nvPr/>
          </p:nvSpPr>
          <p:spPr>
            <a:xfrm>
              <a:off x="3052444" y="1994101"/>
              <a:ext cx="1140036" cy="771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deploys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1F11FA-681C-724D-80C2-5A2198F9D6C5}"/>
              </a:ext>
            </a:extLst>
          </p:cNvPr>
          <p:cNvGrpSpPr/>
          <p:nvPr/>
        </p:nvGrpSpPr>
        <p:grpSpPr>
          <a:xfrm>
            <a:off x="191650" y="3553752"/>
            <a:ext cx="3262750" cy="3262750"/>
            <a:chOff x="2573149" y="883400"/>
            <a:chExt cx="2095761" cy="20957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1736F2-C460-7F47-831E-E3761538498B}"/>
                </a:ext>
              </a:extLst>
            </p:cNvPr>
            <p:cNvSpPr/>
            <p:nvPr/>
          </p:nvSpPr>
          <p:spPr bwMode="auto">
            <a:xfrm>
              <a:off x="2573149" y="883400"/>
              <a:ext cx="2095761" cy="209576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-112" charset="0"/>
                  <a:ea typeface="Geneva" pitchFamily="-112" charset="0"/>
                  <a:cs typeface="Geneva" pitchFamily="-112" charset="0"/>
                </a:rPr>
                <a:t>6M+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10B60B-9ED2-994A-B9B2-0343EA1F7AD9}"/>
                </a:ext>
              </a:extLst>
            </p:cNvPr>
            <p:cNvSpPr txBox="1"/>
            <p:nvPr/>
          </p:nvSpPr>
          <p:spPr>
            <a:xfrm>
              <a:off x="3143055" y="1994101"/>
              <a:ext cx="958816" cy="415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17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C925-A01A-5442-A750-40EA91B8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err="1"/>
              <a:t>TeSS</a:t>
            </a:r>
            <a:r>
              <a:rPr lang="en-GB" sz="4000" dirty="0"/>
              <a:t>: </a:t>
            </a:r>
            <a:r>
              <a:rPr lang="en-GB" sz="4000" dirty="0" err="1"/>
              <a:t>Bioschemas</a:t>
            </a:r>
            <a:r>
              <a:rPr lang="en-GB" sz="4000" dirty="0"/>
              <a:t> in action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C458C-9F05-D84A-9531-02BF176E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http://bioschemas.org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72116D-7F59-D64E-B362-FC4B0EDE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0" y="932386"/>
            <a:ext cx="1774322" cy="137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28029-70A5-CD4A-A0DB-4D08FC0E6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50" y="2608140"/>
            <a:ext cx="1774322" cy="1292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C09E1-2E21-AE42-9577-0AED68D8A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51" y="4202145"/>
            <a:ext cx="1714733" cy="1109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39856C-0437-984D-B21C-8758817BE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51" y="5613698"/>
            <a:ext cx="1714734" cy="10199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5F47A3-EB85-C141-8253-4C9A0B35D006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>
            <a:off x="2212072" y="1619429"/>
            <a:ext cx="1832986" cy="9046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E794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49436B-2C18-7F49-97BA-5F4DB93BA2CB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212072" y="3254308"/>
            <a:ext cx="1832986" cy="2127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E794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56D38D-73C5-1D4C-896C-EECFAA233910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 flipV="1">
            <a:off x="2152484" y="3999748"/>
            <a:ext cx="1892573" cy="757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E794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A4F1AE-5D6D-6349-8602-9650763C49ED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 flipV="1">
            <a:off x="2152485" y="4810536"/>
            <a:ext cx="1892572" cy="13131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2E794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4304508F-3AB0-AB4D-92A3-ACFC6C0D0B19}"/>
              </a:ext>
            </a:extLst>
          </p:cNvPr>
          <p:cNvSpPr/>
          <p:nvPr/>
        </p:nvSpPr>
        <p:spPr bwMode="auto">
          <a:xfrm>
            <a:off x="4045058" y="2123268"/>
            <a:ext cx="3409627" cy="3006671"/>
          </a:xfrm>
          <a:prstGeom prst="can">
            <a:avLst/>
          </a:prstGeom>
          <a:blipFill>
            <a:blip r:embed="rId7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094B0-C6F4-5C4B-ABFF-96DBC3E1A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8698" y="1373934"/>
            <a:ext cx="8239931" cy="4505337"/>
          </a:xfrm>
          <a:prstGeom prst="rect">
            <a:avLst/>
          </a:prstGeom>
        </p:spPr>
      </p:pic>
      <p:pic>
        <p:nvPicPr>
          <p:cNvPr id="16" name="Picture 15" descr="06b60658-cca9-11e5-95f7-ff9b26090a4b.png">
            <a:extLst>
              <a:ext uri="{FF2B5EF4-FFF2-40B4-BE49-F238E27FC236}">
                <a16:creationId xmlns:a16="http://schemas.microsoft.com/office/drawing/2014/main" id="{81F997D3-0761-C646-9EAC-08ACAF3137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2008036" y="1327311"/>
            <a:ext cx="624858" cy="639409"/>
          </a:xfrm>
          <a:prstGeom prst="rect">
            <a:avLst/>
          </a:prstGeom>
          <a:ln>
            <a:noFill/>
          </a:ln>
        </p:spPr>
      </p:pic>
      <p:pic>
        <p:nvPicPr>
          <p:cNvPr id="28" name="Picture 27" descr="06b60658-cca9-11e5-95f7-ff9b26090a4b.png">
            <a:extLst>
              <a:ext uri="{FF2B5EF4-FFF2-40B4-BE49-F238E27FC236}">
                <a16:creationId xmlns:a16="http://schemas.microsoft.com/office/drawing/2014/main" id="{629B6FE2-127A-134D-918C-E439267D7F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2087573" y="2922071"/>
            <a:ext cx="624858" cy="639409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06b60658-cca9-11e5-95f7-ff9b26090a4b.png">
            <a:extLst>
              <a:ext uri="{FF2B5EF4-FFF2-40B4-BE49-F238E27FC236}">
                <a16:creationId xmlns:a16="http://schemas.microsoft.com/office/drawing/2014/main" id="{C99346EA-7E96-5D4E-9FAD-69BED7C3554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1989128" y="4357689"/>
            <a:ext cx="624858" cy="639409"/>
          </a:xfrm>
          <a:prstGeom prst="rect">
            <a:avLst/>
          </a:prstGeom>
          <a:ln>
            <a:noFill/>
          </a:ln>
        </p:spPr>
      </p:pic>
      <p:pic>
        <p:nvPicPr>
          <p:cNvPr id="30" name="Picture 29" descr="06b60658-cca9-11e5-95f7-ff9b26090a4b.png">
            <a:extLst>
              <a:ext uri="{FF2B5EF4-FFF2-40B4-BE49-F238E27FC236}">
                <a16:creationId xmlns:a16="http://schemas.microsoft.com/office/drawing/2014/main" id="{54401C00-3A40-0A46-BC63-24A57B0FF8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71"/>
          <a:stretch/>
        </p:blipFill>
        <p:spPr>
          <a:xfrm>
            <a:off x="2003412" y="5751242"/>
            <a:ext cx="624858" cy="639409"/>
          </a:xfrm>
          <a:prstGeom prst="rect">
            <a:avLst/>
          </a:prstGeom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AF3D9-6BF2-994D-8DE6-A2430B09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CFD6D-3A55-E347-B994-B5D37E30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B2A4-F77A-934B-AB3A-F7DD0B6A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012348-68B4-454C-8200-3F23504D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36" y="1600206"/>
            <a:ext cx="8284564" cy="4525963"/>
          </a:xfrm>
        </p:spPr>
        <p:txBody>
          <a:bodyPr anchor="ctr"/>
          <a:lstStyle/>
          <a:p>
            <a:pPr marL="0" indent="0">
              <a:buNone/>
            </a:pPr>
            <a:r>
              <a:rPr lang="en-GB" sz="4400" dirty="0">
                <a:solidFill>
                  <a:prstClr val="black"/>
                </a:solidFill>
                <a:ea typeface="+mj-ea"/>
                <a:cs typeface="+mj-cs"/>
              </a:rPr>
              <a:t>Hackathon Tasks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Resource </a:t>
            </a:r>
            <a:r>
              <a:rPr lang="en-GB" sz="2800" dirty="0" err="1"/>
              <a:t>markup</a:t>
            </a:r>
            <a:endParaRPr lang="en-GB" sz="2800" dirty="0"/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Create new profiles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/>
              <a:t>Develop support tools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23BB6-5484-E24C-B870-F64D33300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F0930-6FCB-8D4F-9368-31C163AB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C2625-C9E6-A648-888B-7531842A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BEDD-2089-8C46-AC52-0128974D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1. Resource </a:t>
            </a:r>
            <a:r>
              <a:rPr lang="en-GB" sz="4000" dirty="0" err="1"/>
              <a:t>Markup</a:t>
            </a:r>
            <a:br>
              <a:rPr lang="en-GB" sz="4000" dirty="0"/>
            </a:br>
            <a:r>
              <a:rPr lang="en-GB" sz="2400" dirty="0"/>
              <a:t>http://</a:t>
            </a:r>
            <a:r>
              <a:rPr lang="en-GB" sz="2400" dirty="0" err="1"/>
              <a:t>bioschemas.org</a:t>
            </a:r>
            <a:r>
              <a:rPr lang="en-GB" sz="2400" dirty="0"/>
              <a:t>/specifications</a:t>
            </a:r>
            <a:endParaRPr lang="en-GB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22B00-A07D-F24F-B641-D8021C023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636" y="1600206"/>
            <a:ext cx="5370022" cy="4525963"/>
          </a:xfrm>
        </p:spPr>
        <p:txBody>
          <a:bodyPr anchor="ctr">
            <a:normAutofit lnSpcReduction="10000"/>
          </a:bodyPr>
          <a:lstStyle/>
          <a:p>
            <a:pPr marL="0" lvl="0" indent="0">
              <a:buNone/>
            </a:pPr>
            <a:r>
              <a:rPr lang="en-GB" sz="3200" b="1" dirty="0">
                <a:solidFill>
                  <a:prstClr val="black"/>
                </a:solidFill>
              </a:rPr>
              <a:t>Tasks:</a:t>
            </a:r>
          </a:p>
          <a:p>
            <a:r>
              <a:rPr lang="en-GB" sz="2800" dirty="0"/>
              <a:t>Generate </a:t>
            </a:r>
            <a:r>
              <a:rPr lang="en-GB" sz="2800" dirty="0" err="1"/>
              <a:t>markup</a:t>
            </a:r>
            <a:r>
              <a:rPr lang="en-GB" sz="2800" dirty="0"/>
              <a:t> for resources</a:t>
            </a:r>
          </a:p>
          <a:p>
            <a:pPr lvl="1"/>
            <a:r>
              <a:rPr lang="en-GB" sz="2400" dirty="0" err="1"/>
              <a:t>DataCatalog</a:t>
            </a:r>
            <a:endParaRPr lang="en-GB" sz="2400" dirty="0"/>
          </a:p>
          <a:p>
            <a:pPr lvl="1"/>
            <a:r>
              <a:rPr lang="en-GB" sz="2400" dirty="0"/>
              <a:t>Dataset</a:t>
            </a:r>
          </a:p>
          <a:p>
            <a:pPr lvl="1"/>
            <a:r>
              <a:rPr lang="en-GB" sz="2400" dirty="0"/>
              <a:t>…</a:t>
            </a:r>
            <a:endParaRPr lang="en-GB" sz="2700" dirty="0"/>
          </a:p>
          <a:p>
            <a:r>
              <a:rPr lang="en-GB" sz="2800" dirty="0"/>
              <a:t>Refine generated </a:t>
            </a:r>
            <a:r>
              <a:rPr lang="en-GB" sz="2800" dirty="0" err="1"/>
              <a:t>markup</a:t>
            </a:r>
            <a:endParaRPr lang="en-GB" sz="2800" dirty="0"/>
          </a:p>
          <a:p>
            <a:r>
              <a:rPr lang="en-GB" sz="2800" dirty="0"/>
              <a:t>Submit example </a:t>
            </a:r>
            <a:r>
              <a:rPr lang="en-GB" sz="2800" dirty="0" err="1"/>
              <a:t>markup</a:t>
            </a:r>
            <a:r>
              <a:rPr lang="en-GB" sz="2800" dirty="0"/>
              <a:t> to GitHub</a:t>
            </a:r>
          </a:p>
          <a:p>
            <a:endParaRPr lang="en-GB" sz="2800" dirty="0"/>
          </a:p>
          <a:p>
            <a:pPr marL="0" indent="0">
              <a:buNone/>
            </a:pPr>
            <a:r>
              <a:rPr lang="en-GB" sz="2800" dirty="0">
                <a:solidFill>
                  <a:prstClr val="black"/>
                </a:solidFill>
              </a:rPr>
              <a:t>Task lead: Alasdair </a:t>
            </a:r>
            <a:r>
              <a:rPr lang="en-GB" sz="2800" dirty="0" err="1">
                <a:solidFill>
                  <a:prstClr val="black"/>
                </a:solidFill>
              </a:rPr>
              <a:t>Gray</a:t>
            </a:r>
            <a:r>
              <a:rPr lang="en-GB" sz="2800" dirty="0">
                <a:solidFill>
                  <a:prstClr val="black"/>
                </a:solidFill>
              </a:rPr>
              <a:t>/Phil Barker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B60153-ED4A-4744-8C19-773A3D8A8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7229" y="1366738"/>
            <a:ext cx="6364771" cy="49816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7CC5B-6387-FF41-933C-942499A0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12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FE1D8-854A-5C40-818D-EC5412AF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http://bioschemas.org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6664-9D9F-2642-944D-1F022172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ADD5-BD49-479B-A60E-28DEEF567DC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490BC-4D2A-7342-A676-DFADA9047E16}"/>
              </a:ext>
            </a:extLst>
          </p:cNvPr>
          <p:cNvSpPr txBox="1"/>
          <p:nvPr/>
        </p:nvSpPr>
        <p:spPr>
          <a:xfrm>
            <a:off x="5217629" y="6415273"/>
            <a:ext cx="70399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http://www2.macs.hw.ac.uk/~st24/generating_dataset_descriptions_v1/</a:t>
            </a:r>
          </a:p>
        </p:txBody>
      </p:sp>
    </p:spTree>
    <p:extLst>
      <p:ext uri="{BB962C8B-B14F-4D97-AF65-F5344CB8AC3E}">
        <p14:creationId xmlns:p14="http://schemas.microsoft.com/office/powerpoint/2010/main" val="14356489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LIXIR_templat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9744</TotalTime>
  <Words>592</Words>
  <Application>Microsoft Macintosh PowerPoint</Application>
  <PresentationFormat>Widescreen</PresentationFormat>
  <Paragraphs>198</Paragraphs>
  <Slides>17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Calibri</vt:lpstr>
      <vt:lpstr>Corbel</vt:lpstr>
      <vt:lpstr>Geneva</vt:lpstr>
      <vt:lpstr>Times</vt:lpstr>
      <vt:lpstr>1_Office Theme</vt:lpstr>
      <vt:lpstr>1_ELIXIR_template</vt:lpstr>
      <vt:lpstr>PowerPoint Presentation</vt:lpstr>
      <vt:lpstr>Schema.org: Semantic markup for web pages</vt:lpstr>
      <vt:lpstr>Bioschemas</vt:lpstr>
      <vt:lpstr>PowerPoint Presentation</vt:lpstr>
      <vt:lpstr>Bioschemas Community</vt:lpstr>
      <vt:lpstr>Bioschemas Deployments http://bioschemas.org/liveDeploys/</vt:lpstr>
      <vt:lpstr>TeSS: Bioschemas in action</vt:lpstr>
      <vt:lpstr>PowerPoint Presentation</vt:lpstr>
      <vt:lpstr>1. Resource Markup http://bioschemas.org/specifications</vt:lpstr>
      <vt:lpstr>2. Profile Creation/Refinement</vt:lpstr>
      <vt:lpstr>Profile Creation Process</vt:lpstr>
      <vt:lpstr>3. Developing Support Tooling</vt:lpstr>
      <vt:lpstr>GoWeb: Profile Page Generation https://github.com/BioSchemas/bioschema-goweb</vt:lpstr>
      <vt:lpstr>Validata: Markup Validation https://github.com/HW-SWeL/Validata</vt:lpstr>
      <vt:lpstr>Buzzbang: Enhancing Search https://github.com/buzzbangorg/buzzbang-doc/wiki</vt:lpstr>
      <vt:lpstr>PowerPoint Presentation</vt:lpstr>
      <vt:lpstr>Acknowledgements http://bioschemas.org/people/</vt:lpstr>
    </vt:vector>
  </TitlesOfParts>
  <Company>EMBL-EBI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C Jimenez</dc:creator>
  <cp:lastModifiedBy>Gray, Alasdair J G</cp:lastModifiedBy>
  <cp:revision>293</cp:revision>
  <dcterms:created xsi:type="dcterms:W3CDTF">2016-03-08T08:29:03Z</dcterms:created>
  <dcterms:modified xsi:type="dcterms:W3CDTF">2018-11-12T10:54:16Z</dcterms:modified>
</cp:coreProperties>
</file>